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Gelasio" panose="020B0604020202020204" charset="0"/>
      <p:regular r:id="rId12"/>
    </p:embeddedFont>
    <p:embeddedFont>
      <p:font typeface="Lato" panose="020F0502020204030203" pitchFamily="34"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4" autoAdjust="0"/>
    <p:restoredTop sz="94610"/>
  </p:normalViewPr>
  <p:slideViewPr>
    <p:cSldViewPr snapToGrid="0" snapToObjects="1">
      <p:cViewPr varScale="1">
        <p:scale>
          <a:sx n="55" d="100"/>
          <a:sy n="55" d="100"/>
        </p:scale>
        <p:origin x="4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78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pattFill prst="dkDnDiag">
          <a:fgClr>
            <a:schemeClr val="accent1"/>
          </a:fgClr>
          <a:bgClr>
            <a:schemeClr val="bg1"/>
          </a:bgClr>
        </a:patt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51528"/>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312F2B"/>
                </a:solidFill>
                <a:latin typeface="Gelasio" pitchFamily="34" charset="0"/>
                <a:ea typeface="Gelasio" pitchFamily="34" charset="-122"/>
                <a:cs typeface="Gelasio" pitchFamily="34" charset="-120"/>
              </a:rPr>
              <a:t>Empowering Digital Learning with a Study Organizer</a:t>
            </a:r>
            <a:endParaRPr lang="en-US" sz="6150" dirty="0"/>
          </a:p>
        </p:txBody>
      </p:sp>
      <p:sp>
        <p:nvSpPr>
          <p:cNvPr id="4" name="Text 1"/>
          <p:cNvSpPr/>
          <p:nvPr/>
        </p:nvSpPr>
        <p:spPr>
          <a:xfrm>
            <a:off x="6280190" y="502634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Digital learning offers flexibility but also brings challenges in staying organized, motivated, and engaged. This project aims to create a student-friendly platform with powerful tools and intuitive design to enhance learning and boost academic success.</a:t>
            </a:r>
          </a:p>
          <a:p>
            <a:pPr marL="0" indent="0">
              <a:lnSpc>
                <a:spcPts val="2850"/>
              </a:lnSpc>
              <a:buNone/>
            </a:pPr>
            <a:endParaRPr lang="en-US" sz="1750" dirty="0">
              <a:solidFill>
                <a:srgbClr val="272525"/>
              </a:solidFill>
              <a:latin typeface="Lato" pitchFamily="34" charset="0"/>
              <a:ea typeface="Lato" pitchFamily="34" charset="-122"/>
              <a:cs typeface="Lato" pitchFamily="34" charset="-120"/>
            </a:endParaRPr>
          </a:p>
          <a:p>
            <a:pPr marL="0" indent="0">
              <a:lnSpc>
                <a:spcPts val="2850"/>
              </a:lnSpc>
              <a:buNone/>
            </a:pPr>
            <a:r>
              <a:rPr lang="en-US" sz="1750" dirty="0">
                <a:solidFill>
                  <a:srgbClr val="272525"/>
                </a:solidFill>
                <a:latin typeface="Lato" pitchFamily="34" charset="0"/>
                <a:ea typeface="Lato" pitchFamily="34" charset="-122"/>
                <a:cs typeface="Lato" pitchFamily="34" charset="-120"/>
              </a:rPr>
              <a:t>  </a:t>
            </a:r>
            <a:r>
              <a:rPr lang="en-US" sz="2400" dirty="0">
                <a:solidFill>
                  <a:srgbClr val="272525"/>
                </a:solidFill>
                <a:latin typeface="Lato" pitchFamily="34" charset="0"/>
                <a:ea typeface="Lato" pitchFamily="34" charset="-122"/>
                <a:cs typeface="Lato" pitchFamily="34" charset="-120"/>
              </a:rPr>
              <a:t>Team 9: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Kshitij Dnyaneshwar Lavhe  , Swethaa S P</a:t>
            </a:r>
            <a:endParaRPr lang="en-US" sz="2400" dirty="0"/>
          </a:p>
        </p:txBody>
      </p:sp>
      <p:sp>
        <p:nvSpPr>
          <p:cNvPr id="5" name="Rectangle 4">
            <a:extLst>
              <a:ext uri="{FF2B5EF4-FFF2-40B4-BE49-F238E27FC236}">
                <a16:creationId xmlns:a16="http://schemas.microsoft.com/office/drawing/2014/main" id="{9440FBA6-E641-B563-62B9-CEF6D6B3C435}"/>
              </a:ext>
            </a:extLst>
          </p:cNvPr>
          <p:cNvSpPr/>
          <p:nvPr/>
        </p:nvSpPr>
        <p:spPr>
          <a:xfrm>
            <a:off x="12725400" y="7607300"/>
            <a:ext cx="1905000" cy="60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29746"/>
            <a:ext cx="7556421" cy="978218"/>
          </a:xfrm>
          <a:prstGeom prst="rect">
            <a:avLst/>
          </a:prstGeom>
          <a:noFill/>
          <a:ln/>
        </p:spPr>
        <p:txBody>
          <a:bodyPr wrap="none" lIns="0" tIns="0" rIns="0" bIns="0" rtlCol="0" anchor="t"/>
          <a:lstStyle/>
          <a:p>
            <a:pPr marL="0" indent="0">
              <a:lnSpc>
                <a:spcPts val="7700"/>
              </a:lnSpc>
              <a:buNone/>
            </a:pPr>
            <a:r>
              <a:rPr lang="en-US" sz="6150" dirty="0">
                <a:solidFill>
                  <a:srgbClr val="312F2B"/>
                </a:solidFill>
                <a:latin typeface="Gelasio" pitchFamily="34" charset="0"/>
                <a:ea typeface="Gelasio" pitchFamily="34" charset="-122"/>
                <a:cs typeface="Gelasio" pitchFamily="34" charset="-120"/>
              </a:rPr>
              <a:t>Challenges</a:t>
            </a:r>
            <a:endParaRPr lang="en-US" sz="6150" dirty="0"/>
          </a:p>
        </p:txBody>
      </p:sp>
      <p:sp>
        <p:nvSpPr>
          <p:cNvPr id="4" name="Text 1"/>
          <p:cNvSpPr/>
          <p:nvPr/>
        </p:nvSpPr>
        <p:spPr>
          <a:xfrm>
            <a:off x="6280190" y="404812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Current learning management systems (LMS) offer basic features like course access and grading but lack tools for personalized support. Students face challenges in managing assignments,notes, schedules, and motivation. This creates additional hurdles in adapting to digital education effectively.</a:t>
            </a:r>
            <a:endParaRPr lang="en-US" sz="1750" dirty="0"/>
          </a:p>
        </p:txBody>
      </p:sp>
      <p:sp>
        <p:nvSpPr>
          <p:cNvPr id="5" name="Rectangle 4">
            <a:extLst>
              <a:ext uri="{FF2B5EF4-FFF2-40B4-BE49-F238E27FC236}">
                <a16:creationId xmlns:a16="http://schemas.microsoft.com/office/drawing/2014/main" id="{1BBDDF7A-E6AD-2EC0-0024-15DCE7E9C6CB}"/>
              </a:ext>
            </a:extLst>
          </p:cNvPr>
          <p:cNvSpPr/>
          <p:nvPr/>
        </p:nvSpPr>
        <p:spPr>
          <a:xfrm>
            <a:off x="12725400" y="7607300"/>
            <a:ext cx="1905000" cy="60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8940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Our Solution</a:t>
            </a:r>
            <a:endParaRPr lang="en-US" sz="4450" dirty="0"/>
          </a:p>
        </p:txBody>
      </p:sp>
      <p:pic>
        <p:nvPicPr>
          <p:cNvPr id="3" name="Image 0" descr="preencoded.png"/>
          <p:cNvPicPr>
            <a:picLocks noChangeAspect="1"/>
          </p:cNvPicPr>
          <p:nvPr/>
        </p:nvPicPr>
        <p:blipFill>
          <a:blip r:embed="rId3"/>
          <a:stretch>
            <a:fillRect/>
          </a:stretch>
        </p:blipFill>
        <p:spPr>
          <a:xfrm>
            <a:off x="826294" y="2938343"/>
            <a:ext cx="6456164" cy="807958"/>
          </a:xfrm>
          <a:prstGeom prst="rect">
            <a:avLst/>
          </a:prstGeom>
        </p:spPr>
      </p:pic>
      <p:sp>
        <p:nvSpPr>
          <p:cNvPr id="4" name="Text 1"/>
          <p:cNvSpPr/>
          <p:nvPr/>
        </p:nvSpPr>
        <p:spPr>
          <a:xfrm>
            <a:off x="3993356" y="3115508"/>
            <a:ext cx="121801" cy="453509"/>
          </a:xfrm>
          <a:prstGeom prst="rect">
            <a:avLst/>
          </a:prstGeom>
          <a:noFill/>
          <a:ln/>
        </p:spPr>
        <p:txBody>
          <a:bodyPr wrap="none" lIns="0" tIns="0" rIns="0" bIns="0" rtlCol="0" anchor="t"/>
          <a:lstStyle/>
          <a:p>
            <a:pPr marL="0" indent="0" algn="ctr">
              <a:lnSpc>
                <a:spcPts val="3550"/>
              </a:lnSpc>
              <a:buNone/>
            </a:pPr>
            <a:r>
              <a:rPr lang="en-US" sz="2200" dirty="0">
                <a:solidFill>
                  <a:srgbClr val="272525"/>
                </a:solidFill>
                <a:latin typeface="Gelasio" pitchFamily="34" charset="0"/>
                <a:ea typeface="Gelasio" pitchFamily="34" charset="-122"/>
                <a:cs typeface="Gelasio" pitchFamily="34" charset="-120"/>
              </a:rPr>
              <a:t>1</a:t>
            </a:r>
            <a:endParaRPr lang="en-US" sz="2200" dirty="0"/>
          </a:p>
        </p:txBody>
      </p:sp>
      <p:sp>
        <p:nvSpPr>
          <p:cNvPr id="5" name="Text 2"/>
          <p:cNvSpPr/>
          <p:nvPr/>
        </p:nvSpPr>
        <p:spPr>
          <a:xfrm>
            <a:off x="7509272" y="3165158"/>
            <a:ext cx="2795826"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Enhance Organization</a:t>
            </a:r>
            <a:endParaRPr lang="en-US" sz="2200" dirty="0"/>
          </a:p>
        </p:txBody>
      </p:sp>
      <p:pic>
        <p:nvPicPr>
          <p:cNvPr id="6" name="Image 1" descr="preencoded.png"/>
          <p:cNvPicPr>
            <a:picLocks noChangeAspect="1"/>
          </p:cNvPicPr>
          <p:nvPr/>
        </p:nvPicPr>
        <p:blipFill>
          <a:blip r:embed="rId4"/>
          <a:stretch>
            <a:fillRect/>
          </a:stretch>
        </p:blipFill>
        <p:spPr>
          <a:xfrm>
            <a:off x="1633418" y="3802975"/>
            <a:ext cx="4842034" cy="807958"/>
          </a:xfrm>
          <a:prstGeom prst="rect">
            <a:avLst/>
          </a:prstGeom>
        </p:spPr>
      </p:pic>
      <p:sp>
        <p:nvSpPr>
          <p:cNvPr id="7" name="Text 3"/>
          <p:cNvSpPr/>
          <p:nvPr/>
        </p:nvSpPr>
        <p:spPr>
          <a:xfrm>
            <a:off x="3975259" y="3980140"/>
            <a:ext cx="158353" cy="453509"/>
          </a:xfrm>
          <a:prstGeom prst="rect">
            <a:avLst/>
          </a:prstGeom>
          <a:noFill/>
          <a:ln/>
        </p:spPr>
        <p:txBody>
          <a:bodyPr wrap="none" lIns="0" tIns="0" rIns="0" bIns="0" rtlCol="0" anchor="t"/>
          <a:lstStyle/>
          <a:p>
            <a:pPr marL="0" indent="0" algn="ctr">
              <a:lnSpc>
                <a:spcPts val="3550"/>
              </a:lnSpc>
              <a:buNone/>
            </a:pPr>
            <a:r>
              <a:rPr lang="en-US" sz="2200" dirty="0">
                <a:solidFill>
                  <a:srgbClr val="272525"/>
                </a:solidFill>
                <a:latin typeface="Gelasio" pitchFamily="34" charset="0"/>
                <a:ea typeface="Gelasio" pitchFamily="34" charset="-122"/>
                <a:cs typeface="Gelasio" pitchFamily="34" charset="-120"/>
              </a:rPr>
              <a:t>2</a:t>
            </a:r>
            <a:endParaRPr lang="en-US" sz="2200" dirty="0"/>
          </a:p>
        </p:txBody>
      </p:sp>
      <p:sp>
        <p:nvSpPr>
          <p:cNvPr id="8" name="Text 4"/>
          <p:cNvSpPr/>
          <p:nvPr/>
        </p:nvSpPr>
        <p:spPr>
          <a:xfrm>
            <a:off x="6702266" y="4029789"/>
            <a:ext cx="2160389"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Boost Motivation</a:t>
            </a:r>
            <a:endParaRPr lang="en-US" sz="2200" dirty="0"/>
          </a:p>
        </p:txBody>
      </p:sp>
      <p:sp>
        <p:nvSpPr>
          <p:cNvPr id="9" name="Shape 5"/>
          <p:cNvSpPr/>
          <p:nvPr/>
        </p:nvSpPr>
        <p:spPr>
          <a:xfrm>
            <a:off x="6532126" y="3774638"/>
            <a:ext cx="7247811" cy="15240"/>
          </a:xfrm>
          <a:prstGeom prst="roundRect">
            <a:avLst>
              <a:gd name="adj" fmla="val 625116"/>
            </a:avLst>
          </a:prstGeom>
          <a:solidFill>
            <a:srgbClr val="CECEC9"/>
          </a:solidFill>
          <a:ln/>
        </p:spPr>
        <p:txBody>
          <a:bodyPr/>
          <a:lstStyle/>
          <a:p>
            <a:endParaRPr lang="en-IN"/>
          </a:p>
        </p:txBody>
      </p:sp>
      <p:pic>
        <p:nvPicPr>
          <p:cNvPr id="10" name="Image 2" descr="preencoded.png"/>
          <p:cNvPicPr>
            <a:picLocks noChangeAspect="1"/>
          </p:cNvPicPr>
          <p:nvPr/>
        </p:nvPicPr>
        <p:blipFill>
          <a:blip r:embed="rId5"/>
          <a:stretch>
            <a:fillRect/>
          </a:stretch>
        </p:blipFill>
        <p:spPr>
          <a:xfrm>
            <a:off x="2440424" y="4667607"/>
            <a:ext cx="3228022" cy="807958"/>
          </a:xfrm>
          <a:prstGeom prst="rect">
            <a:avLst/>
          </a:prstGeom>
        </p:spPr>
      </p:pic>
      <p:sp>
        <p:nvSpPr>
          <p:cNvPr id="11" name="Text 6"/>
          <p:cNvSpPr/>
          <p:nvPr/>
        </p:nvSpPr>
        <p:spPr>
          <a:xfrm>
            <a:off x="3976211" y="4844772"/>
            <a:ext cx="156448" cy="453509"/>
          </a:xfrm>
          <a:prstGeom prst="rect">
            <a:avLst/>
          </a:prstGeom>
          <a:noFill/>
          <a:ln/>
        </p:spPr>
        <p:txBody>
          <a:bodyPr wrap="none" lIns="0" tIns="0" rIns="0" bIns="0" rtlCol="0" anchor="t"/>
          <a:lstStyle/>
          <a:p>
            <a:pPr marL="0" indent="0" algn="ctr">
              <a:lnSpc>
                <a:spcPts val="3550"/>
              </a:lnSpc>
              <a:buNone/>
            </a:pPr>
            <a:r>
              <a:rPr lang="en-US" sz="2200" dirty="0">
                <a:solidFill>
                  <a:srgbClr val="272525"/>
                </a:solidFill>
                <a:latin typeface="Gelasio" pitchFamily="34" charset="0"/>
                <a:ea typeface="Gelasio" pitchFamily="34" charset="-122"/>
                <a:cs typeface="Gelasio" pitchFamily="34" charset="-120"/>
              </a:rPr>
              <a:t>3</a:t>
            </a:r>
            <a:endParaRPr lang="en-US" sz="2200" dirty="0"/>
          </a:p>
        </p:txBody>
      </p:sp>
      <p:sp>
        <p:nvSpPr>
          <p:cNvPr id="12" name="Text 7"/>
          <p:cNvSpPr/>
          <p:nvPr/>
        </p:nvSpPr>
        <p:spPr>
          <a:xfrm>
            <a:off x="5895261" y="4894421"/>
            <a:ext cx="2702957"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Increase Engagement</a:t>
            </a:r>
            <a:endParaRPr lang="en-US" sz="2200" dirty="0"/>
          </a:p>
        </p:txBody>
      </p:sp>
      <p:sp>
        <p:nvSpPr>
          <p:cNvPr id="13" name="Shape 8"/>
          <p:cNvSpPr/>
          <p:nvPr/>
        </p:nvSpPr>
        <p:spPr>
          <a:xfrm>
            <a:off x="5725120" y="4639270"/>
            <a:ext cx="8054816" cy="15240"/>
          </a:xfrm>
          <a:prstGeom prst="roundRect">
            <a:avLst>
              <a:gd name="adj" fmla="val 625116"/>
            </a:avLst>
          </a:prstGeom>
          <a:solidFill>
            <a:srgbClr val="CECEC9"/>
          </a:solidFill>
          <a:ln/>
        </p:spPr>
        <p:txBody>
          <a:bodyPr/>
          <a:lstStyle/>
          <a:p>
            <a:endParaRPr lang="en-IN"/>
          </a:p>
        </p:txBody>
      </p:sp>
      <p:pic>
        <p:nvPicPr>
          <p:cNvPr id="14" name="Image 3" descr="preencoded.png"/>
          <p:cNvPicPr>
            <a:picLocks noChangeAspect="1"/>
          </p:cNvPicPr>
          <p:nvPr/>
        </p:nvPicPr>
        <p:blipFill>
          <a:blip r:embed="rId6"/>
          <a:stretch>
            <a:fillRect/>
          </a:stretch>
        </p:blipFill>
        <p:spPr>
          <a:xfrm>
            <a:off x="3247430" y="5532239"/>
            <a:ext cx="1614011" cy="807958"/>
          </a:xfrm>
          <a:prstGeom prst="rect">
            <a:avLst/>
          </a:prstGeom>
        </p:spPr>
      </p:pic>
      <p:sp>
        <p:nvSpPr>
          <p:cNvPr id="15" name="Text 9"/>
          <p:cNvSpPr/>
          <p:nvPr/>
        </p:nvSpPr>
        <p:spPr>
          <a:xfrm>
            <a:off x="3974306" y="5622250"/>
            <a:ext cx="160139" cy="453509"/>
          </a:xfrm>
          <a:prstGeom prst="rect">
            <a:avLst/>
          </a:prstGeom>
          <a:noFill/>
          <a:ln/>
        </p:spPr>
        <p:txBody>
          <a:bodyPr wrap="none" lIns="0" tIns="0" rIns="0" bIns="0" rtlCol="0" anchor="t"/>
          <a:lstStyle/>
          <a:p>
            <a:pPr marL="0" indent="0" algn="ctr">
              <a:lnSpc>
                <a:spcPts val="3550"/>
              </a:lnSpc>
              <a:buNone/>
            </a:pPr>
            <a:r>
              <a:rPr lang="en-US" sz="2200" dirty="0">
                <a:solidFill>
                  <a:srgbClr val="272525"/>
                </a:solidFill>
                <a:latin typeface="Gelasio" pitchFamily="34" charset="0"/>
                <a:ea typeface="Gelasio" pitchFamily="34" charset="-122"/>
                <a:cs typeface="Gelasio" pitchFamily="34" charset="-120"/>
              </a:rPr>
              <a:t>4</a:t>
            </a:r>
            <a:endParaRPr lang="en-US" sz="2200" dirty="0"/>
          </a:p>
        </p:txBody>
      </p:sp>
      <p:sp>
        <p:nvSpPr>
          <p:cNvPr id="16" name="Text 10"/>
          <p:cNvSpPr/>
          <p:nvPr/>
        </p:nvSpPr>
        <p:spPr>
          <a:xfrm>
            <a:off x="5088255" y="5759053"/>
            <a:ext cx="238696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Empower Students</a:t>
            </a:r>
            <a:endParaRPr lang="en-US" sz="2200" dirty="0"/>
          </a:p>
        </p:txBody>
      </p:sp>
      <p:sp>
        <p:nvSpPr>
          <p:cNvPr id="17" name="Shape 11"/>
          <p:cNvSpPr/>
          <p:nvPr/>
        </p:nvSpPr>
        <p:spPr>
          <a:xfrm>
            <a:off x="4918115" y="5503902"/>
            <a:ext cx="8861822" cy="15240"/>
          </a:xfrm>
          <a:prstGeom prst="roundRect">
            <a:avLst>
              <a:gd name="adj" fmla="val 625116"/>
            </a:avLst>
          </a:prstGeom>
          <a:solidFill>
            <a:srgbClr val="CECEC9"/>
          </a:solidFill>
          <a:ln/>
        </p:spPr>
        <p:txBody>
          <a:bodyPr/>
          <a:lstStyle/>
          <a:p>
            <a:endParaRPr lang="en-IN"/>
          </a:p>
        </p:txBody>
      </p:sp>
      <p:sp>
        <p:nvSpPr>
          <p:cNvPr id="18" name="Rectangle 17">
            <a:extLst>
              <a:ext uri="{FF2B5EF4-FFF2-40B4-BE49-F238E27FC236}">
                <a16:creationId xmlns:a16="http://schemas.microsoft.com/office/drawing/2014/main" id="{C6BAA265-0E5F-7A22-88CA-B64E5D971056}"/>
              </a:ext>
            </a:extLst>
          </p:cNvPr>
          <p:cNvSpPr/>
          <p:nvPr/>
        </p:nvSpPr>
        <p:spPr>
          <a:xfrm>
            <a:off x="12725400" y="7607300"/>
            <a:ext cx="1905000" cy="60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4783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Key Features</a:t>
            </a:r>
            <a:endParaRPr lang="en-US" sz="4450" dirty="0"/>
          </a:p>
        </p:txBody>
      </p:sp>
      <p:sp>
        <p:nvSpPr>
          <p:cNvPr id="3" name="Shape 1"/>
          <p:cNvSpPr/>
          <p:nvPr/>
        </p:nvSpPr>
        <p:spPr>
          <a:xfrm>
            <a:off x="793790" y="1910239"/>
            <a:ext cx="13042821" cy="5571411"/>
          </a:xfrm>
          <a:prstGeom prst="roundRect">
            <a:avLst>
              <a:gd name="adj" fmla="val 1710"/>
            </a:avLst>
          </a:prstGeom>
          <a:noFill/>
          <a:ln w="7620">
            <a:solidFill>
              <a:srgbClr val="000000">
                <a:alpha val="8000"/>
              </a:srgbClr>
            </a:solidFill>
            <a:prstDash val="solid"/>
          </a:ln>
        </p:spPr>
        <p:txBody>
          <a:bodyPr/>
          <a:lstStyle/>
          <a:p>
            <a:endParaRPr lang="en-IN"/>
          </a:p>
        </p:txBody>
      </p:sp>
      <p:sp>
        <p:nvSpPr>
          <p:cNvPr id="4" name="Shape 2"/>
          <p:cNvSpPr/>
          <p:nvPr/>
        </p:nvSpPr>
        <p:spPr>
          <a:xfrm>
            <a:off x="801410" y="1917859"/>
            <a:ext cx="13027581" cy="3326725"/>
          </a:xfrm>
          <a:prstGeom prst="rect">
            <a:avLst/>
          </a:prstGeom>
          <a:solidFill>
            <a:srgbClr val="FFFFFF">
              <a:alpha val="4000"/>
            </a:srgbClr>
          </a:solidFill>
          <a:ln/>
        </p:spPr>
        <p:txBody>
          <a:bodyPr/>
          <a:lstStyle/>
          <a:p>
            <a:endParaRPr lang="en-IN"/>
          </a:p>
        </p:txBody>
      </p:sp>
      <p:sp>
        <p:nvSpPr>
          <p:cNvPr id="5" name="Text 3"/>
          <p:cNvSpPr/>
          <p:nvPr/>
        </p:nvSpPr>
        <p:spPr>
          <a:xfrm>
            <a:off x="1028343" y="2061567"/>
            <a:ext cx="388846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Dashboard</a:t>
            </a:r>
            <a:endParaRPr lang="en-US" sz="1750" dirty="0"/>
          </a:p>
        </p:txBody>
      </p:sp>
      <p:sp>
        <p:nvSpPr>
          <p:cNvPr id="6" name="Text 4"/>
          <p:cNvSpPr/>
          <p:nvPr/>
        </p:nvSpPr>
        <p:spPr>
          <a:xfrm>
            <a:off x="1028343" y="2560558"/>
            <a:ext cx="3888462" cy="254031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Motivational quotes will be displayed on the dashboard to inspire students. The dashboard will also show the most recent note, the total number of notes, today’s assigned assignments, the total number of assignments, and the number of assignments due today.</a:t>
            </a:r>
            <a:endParaRPr lang="en-US" sz="1750" dirty="0"/>
          </a:p>
        </p:txBody>
      </p:sp>
      <p:sp>
        <p:nvSpPr>
          <p:cNvPr id="7" name="Text 5"/>
          <p:cNvSpPr/>
          <p:nvPr/>
        </p:nvSpPr>
        <p:spPr>
          <a:xfrm>
            <a:off x="5378053" y="20615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Note-Taking System</a:t>
            </a:r>
            <a:endParaRPr lang="en-US" sz="2200" dirty="0"/>
          </a:p>
        </p:txBody>
      </p:sp>
      <p:sp>
        <p:nvSpPr>
          <p:cNvPr id="8" name="Text 6"/>
          <p:cNvSpPr/>
          <p:nvPr/>
        </p:nvSpPr>
        <p:spPr>
          <a:xfrm>
            <a:off x="5378053" y="2551986"/>
            <a:ext cx="3879532"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Students can efficiently create, edit, delete, and view notes, including a title, date, and additional resources such as links.</a:t>
            </a:r>
            <a:endParaRPr lang="en-US" sz="1750" dirty="0"/>
          </a:p>
        </p:txBody>
      </p:sp>
      <p:sp>
        <p:nvSpPr>
          <p:cNvPr id="9" name="Text 7"/>
          <p:cNvSpPr/>
          <p:nvPr/>
        </p:nvSpPr>
        <p:spPr>
          <a:xfrm>
            <a:off x="9718834" y="2061567"/>
            <a:ext cx="3198852"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Assignment Management</a:t>
            </a:r>
            <a:endParaRPr lang="en-US" sz="2200" dirty="0"/>
          </a:p>
        </p:txBody>
      </p:sp>
      <p:sp>
        <p:nvSpPr>
          <p:cNvPr id="10" name="Text 8"/>
          <p:cNvSpPr/>
          <p:nvPr/>
        </p:nvSpPr>
        <p:spPr>
          <a:xfrm>
            <a:off x="9718834" y="2551986"/>
            <a:ext cx="3883343"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Students can track assignments including the assignment name, date, deadlines, tags, and description. Admin can assign assignments for students.</a:t>
            </a:r>
            <a:endParaRPr lang="en-US" sz="1750" dirty="0"/>
          </a:p>
        </p:txBody>
      </p:sp>
      <p:sp>
        <p:nvSpPr>
          <p:cNvPr id="11" name="Shape 9"/>
          <p:cNvSpPr/>
          <p:nvPr/>
        </p:nvSpPr>
        <p:spPr>
          <a:xfrm>
            <a:off x="801410" y="5244584"/>
            <a:ext cx="13027581" cy="2229445"/>
          </a:xfrm>
          <a:prstGeom prst="rect">
            <a:avLst/>
          </a:prstGeom>
          <a:solidFill>
            <a:srgbClr val="000000">
              <a:alpha val="4000"/>
            </a:srgbClr>
          </a:solidFill>
          <a:ln/>
        </p:spPr>
        <p:txBody>
          <a:bodyPr/>
          <a:lstStyle/>
          <a:p>
            <a:endParaRPr lang="en-IN"/>
          </a:p>
        </p:txBody>
      </p:sp>
      <p:sp>
        <p:nvSpPr>
          <p:cNvPr id="12" name="Text 10"/>
          <p:cNvSpPr/>
          <p:nvPr/>
        </p:nvSpPr>
        <p:spPr>
          <a:xfrm>
            <a:off x="1028343" y="53882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Session Tracking</a:t>
            </a:r>
            <a:endParaRPr lang="en-US" sz="2200" dirty="0"/>
          </a:p>
        </p:txBody>
      </p:sp>
      <p:sp>
        <p:nvSpPr>
          <p:cNvPr id="13" name="Text 11"/>
          <p:cNvSpPr/>
          <p:nvPr/>
        </p:nvSpPr>
        <p:spPr>
          <a:xfrm>
            <a:off x="1028343" y="5878711"/>
            <a:ext cx="3888462"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Students can view their sessions with details on title, date, resources, assignments, and description.</a:t>
            </a:r>
            <a:endParaRPr lang="en-US" sz="1750" dirty="0"/>
          </a:p>
        </p:txBody>
      </p:sp>
      <p:sp>
        <p:nvSpPr>
          <p:cNvPr id="14" name="Text 12"/>
          <p:cNvSpPr/>
          <p:nvPr/>
        </p:nvSpPr>
        <p:spPr>
          <a:xfrm>
            <a:off x="5378053" y="53882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Streaks Feature</a:t>
            </a:r>
            <a:endParaRPr lang="en-US" sz="2200" dirty="0"/>
          </a:p>
        </p:txBody>
      </p:sp>
      <p:sp>
        <p:nvSpPr>
          <p:cNvPr id="15" name="Text 13"/>
          <p:cNvSpPr/>
          <p:nvPr/>
        </p:nvSpPr>
        <p:spPr>
          <a:xfrm>
            <a:off x="5378053" y="5878711"/>
            <a:ext cx="3879532"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Students can track their progress with their streak increasing when they submit an assignment before the deadline.</a:t>
            </a:r>
            <a:endParaRPr lang="en-US" sz="1750" dirty="0"/>
          </a:p>
        </p:txBody>
      </p:sp>
      <p:sp>
        <p:nvSpPr>
          <p:cNvPr id="16" name="Text 14"/>
          <p:cNvSpPr/>
          <p:nvPr/>
        </p:nvSpPr>
        <p:spPr>
          <a:xfrm>
            <a:off x="9718834" y="53882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Leaderboard</a:t>
            </a:r>
            <a:endParaRPr lang="en-US" sz="2200" dirty="0"/>
          </a:p>
        </p:txBody>
      </p:sp>
      <p:sp>
        <p:nvSpPr>
          <p:cNvPr id="17" name="Text 15"/>
          <p:cNvSpPr/>
          <p:nvPr/>
        </p:nvSpPr>
        <p:spPr>
          <a:xfrm>
            <a:off x="9718834" y="5878711"/>
            <a:ext cx="3883343"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Students can view the top performers based on their streaks, encouraging friendly competition and recognition.</a:t>
            </a:r>
            <a:endParaRPr lang="en-US" sz="1750" dirty="0"/>
          </a:p>
        </p:txBody>
      </p:sp>
      <p:sp>
        <p:nvSpPr>
          <p:cNvPr id="18" name="Rectangle 17">
            <a:extLst>
              <a:ext uri="{FF2B5EF4-FFF2-40B4-BE49-F238E27FC236}">
                <a16:creationId xmlns:a16="http://schemas.microsoft.com/office/drawing/2014/main" id="{A44E2C60-FA47-1DC1-6C3B-83C4D38F1EC9}"/>
              </a:ext>
            </a:extLst>
          </p:cNvPr>
          <p:cNvSpPr/>
          <p:nvPr/>
        </p:nvSpPr>
        <p:spPr>
          <a:xfrm>
            <a:off x="12725400" y="7607300"/>
            <a:ext cx="1905000" cy="60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7883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Security Features</a:t>
            </a:r>
            <a:endParaRPr lang="en-US" sz="4450" dirty="0"/>
          </a:p>
        </p:txBody>
      </p:sp>
      <p:sp>
        <p:nvSpPr>
          <p:cNvPr id="3" name="Shape 1"/>
          <p:cNvSpPr/>
          <p:nvPr/>
        </p:nvSpPr>
        <p:spPr>
          <a:xfrm>
            <a:off x="793790" y="2341245"/>
            <a:ext cx="13042821" cy="4709517"/>
          </a:xfrm>
          <a:prstGeom prst="roundRect">
            <a:avLst>
              <a:gd name="adj" fmla="val 2023"/>
            </a:avLst>
          </a:prstGeom>
          <a:noFill/>
          <a:ln w="7620">
            <a:solidFill>
              <a:srgbClr val="000000">
                <a:alpha val="8000"/>
              </a:srgbClr>
            </a:solidFill>
            <a:prstDash val="solid"/>
          </a:ln>
        </p:spPr>
        <p:txBody>
          <a:bodyPr/>
          <a:lstStyle/>
          <a:p>
            <a:endParaRPr lang="en-IN"/>
          </a:p>
        </p:txBody>
      </p:sp>
      <p:sp>
        <p:nvSpPr>
          <p:cNvPr id="4" name="Shape 2"/>
          <p:cNvSpPr/>
          <p:nvPr/>
        </p:nvSpPr>
        <p:spPr>
          <a:xfrm>
            <a:off x="801410" y="2348865"/>
            <a:ext cx="13027581" cy="4043958"/>
          </a:xfrm>
          <a:prstGeom prst="rect">
            <a:avLst/>
          </a:prstGeom>
          <a:solidFill>
            <a:srgbClr val="FFFFFF">
              <a:alpha val="4000"/>
            </a:srgbClr>
          </a:solidFill>
          <a:ln/>
        </p:spPr>
        <p:txBody>
          <a:bodyPr/>
          <a:lstStyle/>
          <a:p>
            <a:endParaRPr lang="en-IN"/>
          </a:p>
        </p:txBody>
      </p:sp>
      <p:sp>
        <p:nvSpPr>
          <p:cNvPr id="5" name="Text 3"/>
          <p:cNvSpPr/>
          <p:nvPr/>
        </p:nvSpPr>
        <p:spPr>
          <a:xfrm>
            <a:off x="1028343" y="24925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Authentication</a:t>
            </a:r>
            <a:endParaRPr lang="en-US" sz="2200" dirty="0"/>
          </a:p>
        </p:txBody>
      </p:sp>
      <p:sp>
        <p:nvSpPr>
          <p:cNvPr id="6" name="Text 4"/>
          <p:cNvSpPr/>
          <p:nvPr/>
        </p:nvSpPr>
        <p:spPr>
          <a:xfrm>
            <a:off x="1028343" y="2982992"/>
            <a:ext cx="3885843"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Handles user registration, login, and token issuance. API Gateway validates tokens, enforces JWT with role-based claims, and routes requests to the appropriate service.</a:t>
            </a:r>
            <a:endParaRPr lang="en-US" sz="1750" dirty="0"/>
          </a:p>
        </p:txBody>
      </p:sp>
      <p:sp>
        <p:nvSpPr>
          <p:cNvPr id="7" name="Text 5"/>
          <p:cNvSpPr/>
          <p:nvPr/>
        </p:nvSpPr>
        <p:spPr>
          <a:xfrm>
            <a:off x="5375434" y="24925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Token Validation</a:t>
            </a:r>
            <a:endParaRPr lang="en-US" sz="2200" dirty="0"/>
          </a:p>
        </p:txBody>
      </p:sp>
      <p:sp>
        <p:nvSpPr>
          <p:cNvPr id="8" name="Text 6"/>
          <p:cNvSpPr/>
          <p:nvPr/>
        </p:nvSpPr>
        <p:spPr>
          <a:xfrm>
            <a:off x="5375434" y="2982992"/>
            <a:ext cx="3880842"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Token validation at the API Gateway using Ocelot.</a:t>
            </a:r>
            <a:endParaRPr lang="en-US" sz="1750" dirty="0"/>
          </a:p>
        </p:txBody>
      </p:sp>
      <p:sp>
        <p:nvSpPr>
          <p:cNvPr id="9" name="Text 7"/>
          <p:cNvSpPr/>
          <p:nvPr/>
        </p:nvSpPr>
        <p:spPr>
          <a:xfrm>
            <a:off x="9717524" y="24925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Auth Guard</a:t>
            </a:r>
            <a:endParaRPr lang="en-US" sz="2200" dirty="0"/>
          </a:p>
        </p:txBody>
      </p:sp>
      <p:sp>
        <p:nvSpPr>
          <p:cNvPr id="10" name="Text 8"/>
          <p:cNvSpPr/>
          <p:nvPr/>
        </p:nvSpPr>
        <p:spPr>
          <a:xfrm>
            <a:off x="9717524" y="2982992"/>
            <a:ext cx="3884652" cy="326612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Used Auth Guard to secure routes and protect user data.
Only authenticated users can access certain pages or features. Stops unauthorized users from accessing protected areas. Improves user experience by redirecting unauthenticated users to the login page.</a:t>
            </a:r>
            <a:endParaRPr lang="en-US" sz="1750" dirty="0"/>
          </a:p>
        </p:txBody>
      </p:sp>
      <p:sp>
        <p:nvSpPr>
          <p:cNvPr id="11" name="Shape 9"/>
          <p:cNvSpPr/>
          <p:nvPr/>
        </p:nvSpPr>
        <p:spPr>
          <a:xfrm>
            <a:off x="801410" y="6392823"/>
            <a:ext cx="13027581" cy="650319"/>
          </a:xfrm>
          <a:prstGeom prst="rect">
            <a:avLst/>
          </a:prstGeom>
          <a:solidFill>
            <a:srgbClr val="000000">
              <a:alpha val="4000"/>
            </a:srgbClr>
          </a:solidFill>
          <a:ln/>
        </p:spPr>
        <p:txBody>
          <a:bodyPr/>
          <a:lstStyle/>
          <a:p>
            <a:endParaRPr lang="en-IN"/>
          </a:p>
        </p:txBody>
      </p:sp>
      <p:sp>
        <p:nvSpPr>
          <p:cNvPr id="12" name="Text 10"/>
          <p:cNvSpPr/>
          <p:nvPr/>
        </p:nvSpPr>
        <p:spPr>
          <a:xfrm>
            <a:off x="1028343" y="653653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3" name="Text 11"/>
          <p:cNvSpPr/>
          <p:nvPr/>
        </p:nvSpPr>
        <p:spPr>
          <a:xfrm>
            <a:off x="5375434" y="6536531"/>
            <a:ext cx="388084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4" name="Text 12"/>
          <p:cNvSpPr/>
          <p:nvPr/>
        </p:nvSpPr>
        <p:spPr>
          <a:xfrm>
            <a:off x="9717524" y="653653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5" name="Rectangle 14">
            <a:extLst>
              <a:ext uri="{FF2B5EF4-FFF2-40B4-BE49-F238E27FC236}">
                <a16:creationId xmlns:a16="http://schemas.microsoft.com/office/drawing/2014/main" id="{7A88A13D-77DB-BDD8-2291-2102F1615746}"/>
              </a:ext>
            </a:extLst>
          </p:cNvPr>
          <p:cNvSpPr/>
          <p:nvPr/>
        </p:nvSpPr>
        <p:spPr>
          <a:xfrm>
            <a:off x="12725400" y="7607300"/>
            <a:ext cx="1905000" cy="60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28159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Technology Stack</a:t>
            </a:r>
            <a:endParaRPr lang="en-US" sz="4450" dirty="0"/>
          </a:p>
        </p:txBody>
      </p:sp>
      <p:pic>
        <p:nvPicPr>
          <p:cNvPr id="3" name="Image 0" descr="preencoded.png"/>
          <p:cNvPicPr>
            <a:picLocks noChangeAspect="1"/>
          </p:cNvPicPr>
          <p:nvPr/>
        </p:nvPicPr>
        <p:blipFill>
          <a:blip r:embed="rId3"/>
          <a:stretch>
            <a:fillRect/>
          </a:stretch>
        </p:blipFill>
        <p:spPr>
          <a:xfrm>
            <a:off x="793790" y="3444002"/>
            <a:ext cx="3005495" cy="1857494"/>
          </a:xfrm>
          <a:prstGeom prst="rect">
            <a:avLst/>
          </a:prstGeom>
        </p:spPr>
      </p:pic>
      <p:sp>
        <p:nvSpPr>
          <p:cNvPr id="4" name="Text 1"/>
          <p:cNvSpPr/>
          <p:nvPr/>
        </p:nvSpPr>
        <p:spPr>
          <a:xfrm>
            <a:off x="793790" y="55849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Frontend: Angular</a:t>
            </a:r>
            <a:endParaRPr lang="en-US" sz="2200" dirty="0"/>
          </a:p>
        </p:txBody>
      </p:sp>
      <p:pic>
        <p:nvPicPr>
          <p:cNvPr id="5" name="Image 1" descr="preencoded.png"/>
          <p:cNvPicPr>
            <a:picLocks noChangeAspect="1"/>
          </p:cNvPicPr>
          <p:nvPr/>
        </p:nvPicPr>
        <p:blipFill>
          <a:blip r:embed="rId4"/>
          <a:stretch>
            <a:fillRect/>
          </a:stretch>
        </p:blipFill>
        <p:spPr>
          <a:xfrm>
            <a:off x="5732978" y="3444002"/>
            <a:ext cx="3005614" cy="1857494"/>
          </a:xfrm>
          <a:prstGeom prst="rect">
            <a:avLst/>
          </a:prstGeom>
        </p:spPr>
      </p:pic>
      <p:sp>
        <p:nvSpPr>
          <p:cNvPr id="6" name="Text 2"/>
          <p:cNvSpPr/>
          <p:nvPr/>
        </p:nvSpPr>
        <p:spPr>
          <a:xfrm>
            <a:off x="4139446" y="55849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                         </a:t>
            </a:r>
            <a:r>
              <a:rPr lang="en-US" sz="2200" dirty="0" err="1">
                <a:solidFill>
                  <a:srgbClr val="272525"/>
                </a:solidFill>
                <a:latin typeface="Gelasio" pitchFamily="34" charset="0"/>
                <a:ea typeface="Gelasio" pitchFamily="34" charset="-122"/>
                <a:cs typeface="Gelasio" pitchFamily="34" charset="-120"/>
              </a:rPr>
              <a:t>Backend:ASP.NET</a:t>
            </a:r>
            <a:r>
              <a:rPr lang="en-US" sz="2200" dirty="0">
                <a:solidFill>
                  <a:srgbClr val="272525"/>
                </a:solidFill>
                <a:latin typeface="Gelasio" pitchFamily="34" charset="0"/>
                <a:ea typeface="Gelasio" pitchFamily="34" charset="-122"/>
                <a:cs typeface="Gelasio" pitchFamily="34" charset="-120"/>
              </a:rPr>
              <a:t> Core</a:t>
            </a:r>
            <a:endParaRPr lang="en-US" sz="2200" dirty="0"/>
          </a:p>
        </p:txBody>
      </p:sp>
      <p:pic>
        <p:nvPicPr>
          <p:cNvPr id="7" name="Image 2" descr="preencoded.png"/>
          <p:cNvPicPr>
            <a:picLocks noChangeAspect="1"/>
          </p:cNvPicPr>
          <p:nvPr/>
        </p:nvPicPr>
        <p:blipFill>
          <a:blip r:embed="rId5"/>
          <a:stretch>
            <a:fillRect/>
          </a:stretch>
        </p:blipFill>
        <p:spPr>
          <a:xfrm>
            <a:off x="10672286" y="3444002"/>
            <a:ext cx="3005614" cy="1857494"/>
          </a:xfrm>
          <a:prstGeom prst="rect">
            <a:avLst/>
          </a:prstGeom>
        </p:spPr>
      </p:pic>
      <p:sp>
        <p:nvSpPr>
          <p:cNvPr id="8" name="Text 3"/>
          <p:cNvSpPr/>
          <p:nvPr/>
        </p:nvSpPr>
        <p:spPr>
          <a:xfrm>
            <a:off x="7485221" y="55849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                                                Database: SQL Server</a:t>
            </a:r>
            <a:endParaRPr lang="en-US" sz="2200" dirty="0"/>
          </a:p>
        </p:txBody>
      </p:sp>
      <p:sp>
        <p:nvSpPr>
          <p:cNvPr id="10" name="Text 4"/>
          <p:cNvSpPr/>
          <p:nvPr/>
        </p:nvSpPr>
        <p:spPr>
          <a:xfrm>
            <a:off x="10830997" y="5584984"/>
            <a:ext cx="3005614"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1" name="Rectangle 10">
            <a:extLst>
              <a:ext uri="{FF2B5EF4-FFF2-40B4-BE49-F238E27FC236}">
                <a16:creationId xmlns:a16="http://schemas.microsoft.com/office/drawing/2014/main" id="{7BE1EBA1-62FB-7959-2A12-26B6C0A7A7A8}"/>
              </a:ext>
            </a:extLst>
          </p:cNvPr>
          <p:cNvSpPr/>
          <p:nvPr/>
        </p:nvSpPr>
        <p:spPr>
          <a:xfrm>
            <a:off x="12725400" y="7607300"/>
            <a:ext cx="1905000" cy="60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5930" y="609600"/>
            <a:ext cx="5542359" cy="692706"/>
          </a:xfrm>
          <a:prstGeom prst="rect">
            <a:avLst/>
          </a:prstGeom>
          <a:noFill/>
          <a:ln/>
        </p:spPr>
        <p:txBody>
          <a:bodyPr wrap="none" lIns="0" tIns="0" rIns="0" bIns="0" rtlCol="0" anchor="t"/>
          <a:lstStyle/>
          <a:p>
            <a:pPr marL="0" indent="0">
              <a:lnSpc>
                <a:spcPts val="5450"/>
              </a:lnSpc>
              <a:buNone/>
            </a:pPr>
            <a:r>
              <a:rPr lang="en-US" sz="4350" dirty="0">
                <a:solidFill>
                  <a:srgbClr val="312F2B"/>
                </a:solidFill>
                <a:latin typeface="Gelasio" pitchFamily="34" charset="0"/>
                <a:ea typeface="Gelasio" pitchFamily="34" charset="-122"/>
                <a:cs typeface="Gelasio" pitchFamily="34" charset="-120"/>
              </a:rPr>
              <a:t>Workflow</a:t>
            </a:r>
            <a:endParaRPr lang="en-US" sz="4350" dirty="0"/>
          </a:p>
        </p:txBody>
      </p:sp>
      <p:sp>
        <p:nvSpPr>
          <p:cNvPr id="3" name="Shape 1"/>
          <p:cNvSpPr/>
          <p:nvPr/>
        </p:nvSpPr>
        <p:spPr>
          <a:xfrm>
            <a:off x="7299960" y="1745694"/>
            <a:ext cx="30480" cy="5874901"/>
          </a:xfrm>
          <a:prstGeom prst="roundRect">
            <a:avLst>
              <a:gd name="adj" fmla="val 305487"/>
            </a:avLst>
          </a:prstGeom>
          <a:solidFill>
            <a:srgbClr val="CECEC9"/>
          </a:solidFill>
          <a:ln/>
        </p:spPr>
        <p:txBody>
          <a:bodyPr/>
          <a:lstStyle/>
          <a:p>
            <a:endParaRPr lang="en-IN"/>
          </a:p>
        </p:txBody>
      </p:sp>
      <p:sp>
        <p:nvSpPr>
          <p:cNvPr id="4" name="Shape 2"/>
          <p:cNvSpPr/>
          <p:nvPr/>
        </p:nvSpPr>
        <p:spPr>
          <a:xfrm>
            <a:off x="6320373" y="2229088"/>
            <a:ext cx="775930" cy="30480"/>
          </a:xfrm>
          <a:prstGeom prst="roundRect">
            <a:avLst>
              <a:gd name="adj" fmla="val 305487"/>
            </a:avLst>
          </a:prstGeom>
          <a:solidFill>
            <a:srgbClr val="CECEC9"/>
          </a:solidFill>
          <a:ln/>
        </p:spPr>
        <p:txBody>
          <a:bodyPr/>
          <a:lstStyle/>
          <a:p>
            <a:endParaRPr lang="en-IN"/>
          </a:p>
        </p:txBody>
      </p:sp>
      <p:sp>
        <p:nvSpPr>
          <p:cNvPr id="5" name="Shape 3"/>
          <p:cNvSpPr/>
          <p:nvPr/>
        </p:nvSpPr>
        <p:spPr>
          <a:xfrm>
            <a:off x="7065824" y="1995011"/>
            <a:ext cx="498753" cy="498753"/>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6" name="Text 4"/>
          <p:cNvSpPr/>
          <p:nvPr/>
        </p:nvSpPr>
        <p:spPr>
          <a:xfrm>
            <a:off x="7243703" y="2078117"/>
            <a:ext cx="142875" cy="332542"/>
          </a:xfrm>
          <a:prstGeom prst="rect">
            <a:avLst/>
          </a:prstGeom>
          <a:noFill/>
          <a:ln/>
        </p:spPr>
        <p:txBody>
          <a:bodyPr wrap="none" lIns="0" tIns="0" rIns="0" bIns="0" rtlCol="0" anchor="t"/>
          <a:lstStyle/>
          <a:p>
            <a:pPr marL="0" indent="0" algn="ctr">
              <a:lnSpc>
                <a:spcPts val="2600"/>
              </a:lnSpc>
              <a:buNone/>
            </a:pPr>
            <a:r>
              <a:rPr lang="en-US" sz="2600" dirty="0">
                <a:solidFill>
                  <a:srgbClr val="272525"/>
                </a:solidFill>
                <a:latin typeface="Gelasio" pitchFamily="34" charset="0"/>
                <a:ea typeface="Gelasio" pitchFamily="34" charset="-122"/>
                <a:cs typeface="Gelasio" pitchFamily="34" charset="-120"/>
              </a:rPr>
              <a:t>1</a:t>
            </a:r>
            <a:endParaRPr lang="en-US" sz="2600" dirty="0"/>
          </a:p>
        </p:txBody>
      </p:sp>
      <p:sp>
        <p:nvSpPr>
          <p:cNvPr id="7" name="Text 5"/>
          <p:cNvSpPr/>
          <p:nvPr/>
        </p:nvSpPr>
        <p:spPr>
          <a:xfrm>
            <a:off x="3324701" y="1967389"/>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272525"/>
                </a:solidFill>
                <a:latin typeface="Gelasio" pitchFamily="34" charset="0"/>
                <a:ea typeface="Gelasio" pitchFamily="34" charset="-122"/>
                <a:cs typeface="Gelasio" pitchFamily="34" charset="-120"/>
              </a:rPr>
              <a:t>Login and Signup:</a:t>
            </a:r>
            <a:endParaRPr lang="en-US" sz="2150" dirty="0"/>
          </a:p>
        </p:txBody>
      </p:sp>
      <p:sp>
        <p:nvSpPr>
          <p:cNvPr id="8" name="Text 6"/>
          <p:cNvSpPr/>
          <p:nvPr/>
        </p:nvSpPr>
        <p:spPr>
          <a:xfrm>
            <a:off x="775930" y="2446853"/>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272525"/>
                </a:solidFill>
                <a:latin typeface="Lato" pitchFamily="34" charset="0"/>
                <a:ea typeface="Lato" pitchFamily="34" charset="-122"/>
                <a:cs typeface="Lato" pitchFamily="34" charset="-120"/>
              </a:rPr>
              <a:t>Secure login for students to access the app.</a:t>
            </a:r>
            <a:endParaRPr lang="en-US" sz="1700" dirty="0"/>
          </a:p>
        </p:txBody>
      </p:sp>
      <p:sp>
        <p:nvSpPr>
          <p:cNvPr id="9" name="Shape 7"/>
          <p:cNvSpPr/>
          <p:nvPr/>
        </p:nvSpPr>
        <p:spPr>
          <a:xfrm>
            <a:off x="7534096" y="3337560"/>
            <a:ext cx="775930" cy="30480"/>
          </a:xfrm>
          <a:prstGeom prst="roundRect">
            <a:avLst>
              <a:gd name="adj" fmla="val 305487"/>
            </a:avLst>
          </a:prstGeom>
          <a:solidFill>
            <a:srgbClr val="CECEC9"/>
          </a:solidFill>
          <a:ln/>
        </p:spPr>
        <p:txBody>
          <a:bodyPr/>
          <a:lstStyle/>
          <a:p>
            <a:endParaRPr lang="en-IN"/>
          </a:p>
        </p:txBody>
      </p:sp>
      <p:sp>
        <p:nvSpPr>
          <p:cNvPr id="10" name="Shape 8"/>
          <p:cNvSpPr/>
          <p:nvPr/>
        </p:nvSpPr>
        <p:spPr>
          <a:xfrm>
            <a:off x="7065824" y="3103483"/>
            <a:ext cx="498753" cy="498753"/>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11" name="Text 9"/>
          <p:cNvSpPr/>
          <p:nvPr/>
        </p:nvSpPr>
        <p:spPr>
          <a:xfrm>
            <a:off x="7222272" y="3186589"/>
            <a:ext cx="185738" cy="332542"/>
          </a:xfrm>
          <a:prstGeom prst="rect">
            <a:avLst/>
          </a:prstGeom>
          <a:noFill/>
          <a:ln/>
        </p:spPr>
        <p:txBody>
          <a:bodyPr wrap="none" lIns="0" tIns="0" rIns="0" bIns="0" rtlCol="0" anchor="t"/>
          <a:lstStyle/>
          <a:p>
            <a:pPr marL="0" indent="0" algn="ctr">
              <a:lnSpc>
                <a:spcPts val="2600"/>
              </a:lnSpc>
              <a:buNone/>
            </a:pPr>
            <a:r>
              <a:rPr lang="en-US" sz="2600" dirty="0">
                <a:solidFill>
                  <a:srgbClr val="272525"/>
                </a:solidFill>
                <a:latin typeface="Gelasio" pitchFamily="34" charset="0"/>
                <a:ea typeface="Gelasio" pitchFamily="34" charset="-122"/>
                <a:cs typeface="Gelasio" pitchFamily="34" charset="-120"/>
              </a:rPr>
              <a:t>2</a:t>
            </a:r>
            <a:endParaRPr lang="en-US" sz="2600" dirty="0"/>
          </a:p>
        </p:txBody>
      </p:sp>
      <p:sp>
        <p:nvSpPr>
          <p:cNvPr id="12" name="Text 10"/>
          <p:cNvSpPr/>
          <p:nvPr/>
        </p:nvSpPr>
        <p:spPr>
          <a:xfrm>
            <a:off x="8534519" y="3075861"/>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272525"/>
                </a:solidFill>
                <a:latin typeface="Gelasio" pitchFamily="34" charset="0"/>
                <a:ea typeface="Gelasio" pitchFamily="34" charset="-122"/>
                <a:cs typeface="Gelasio" pitchFamily="34" charset="-120"/>
              </a:rPr>
              <a:t>Note taking Feature:</a:t>
            </a:r>
            <a:endParaRPr lang="en-US" sz="2150" dirty="0"/>
          </a:p>
        </p:txBody>
      </p:sp>
      <p:sp>
        <p:nvSpPr>
          <p:cNvPr id="13" name="Text 11"/>
          <p:cNvSpPr/>
          <p:nvPr/>
        </p:nvSpPr>
        <p:spPr>
          <a:xfrm>
            <a:off x="8534519" y="3555325"/>
            <a:ext cx="5319951" cy="354687"/>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Lato" pitchFamily="34" charset="0"/>
                <a:ea typeface="Lato" pitchFamily="34" charset="-122"/>
                <a:cs typeface="Lato" pitchFamily="34" charset="-120"/>
              </a:rPr>
              <a:t>Students can create, edit, view, and delete their notes.</a:t>
            </a:r>
            <a:endParaRPr lang="en-US" sz="1700" dirty="0"/>
          </a:p>
        </p:txBody>
      </p:sp>
      <p:sp>
        <p:nvSpPr>
          <p:cNvPr id="14" name="Shape 12"/>
          <p:cNvSpPr/>
          <p:nvPr/>
        </p:nvSpPr>
        <p:spPr>
          <a:xfrm>
            <a:off x="6320373" y="4335185"/>
            <a:ext cx="775930" cy="30480"/>
          </a:xfrm>
          <a:prstGeom prst="roundRect">
            <a:avLst>
              <a:gd name="adj" fmla="val 305487"/>
            </a:avLst>
          </a:prstGeom>
          <a:solidFill>
            <a:srgbClr val="CECEC9"/>
          </a:solidFill>
          <a:ln/>
        </p:spPr>
        <p:txBody>
          <a:bodyPr/>
          <a:lstStyle/>
          <a:p>
            <a:endParaRPr lang="en-IN"/>
          </a:p>
        </p:txBody>
      </p:sp>
      <p:sp>
        <p:nvSpPr>
          <p:cNvPr id="15" name="Shape 13"/>
          <p:cNvSpPr/>
          <p:nvPr/>
        </p:nvSpPr>
        <p:spPr>
          <a:xfrm>
            <a:off x="7065824" y="4101108"/>
            <a:ext cx="498753" cy="498753"/>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16" name="Text 14"/>
          <p:cNvSpPr/>
          <p:nvPr/>
        </p:nvSpPr>
        <p:spPr>
          <a:xfrm>
            <a:off x="7223462" y="4184213"/>
            <a:ext cx="183475" cy="332542"/>
          </a:xfrm>
          <a:prstGeom prst="rect">
            <a:avLst/>
          </a:prstGeom>
          <a:noFill/>
          <a:ln/>
        </p:spPr>
        <p:txBody>
          <a:bodyPr wrap="none" lIns="0" tIns="0" rIns="0" bIns="0" rtlCol="0" anchor="t"/>
          <a:lstStyle/>
          <a:p>
            <a:pPr marL="0" indent="0" algn="ctr">
              <a:lnSpc>
                <a:spcPts val="2600"/>
              </a:lnSpc>
              <a:buNone/>
            </a:pPr>
            <a:r>
              <a:rPr lang="en-US" sz="2600" dirty="0">
                <a:solidFill>
                  <a:srgbClr val="272525"/>
                </a:solidFill>
                <a:latin typeface="Gelasio" pitchFamily="34" charset="0"/>
                <a:ea typeface="Gelasio" pitchFamily="34" charset="-122"/>
                <a:cs typeface="Gelasio" pitchFamily="34" charset="-120"/>
              </a:rPr>
              <a:t>3</a:t>
            </a:r>
            <a:endParaRPr lang="en-US" sz="2600" dirty="0"/>
          </a:p>
        </p:txBody>
      </p:sp>
      <p:sp>
        <p:nvSpPr>
          <p:cNvPr id="17" name="Text 15"/>
          <p:cNvSpPr/>
          <p:nvPr/>
        </p:nvSpPr>
        <p:spPr>
          <a:xfrm>
            <a:off x="3001685" y="4073485"/>
            <a:ext cx="3094196" cy="346472"/>
          </a:xfrm>
          <a:prstGeom prst="rect">
            <a:avLst/>
          </a:prstGeom>
          <a:noFill/>
          <a:ln/>
        </p:spPr>
        <p:txBody>
          <a:bodyPr wrap="none" lIns="0" tIns="0" rIns="0" bIns="0" rtlCol="0" anchor="t"/>
          <a:lstStyle/>
          <a:p>
            <a:pPr marL="0" indent="0" algn="r">
              <a:lnSpc>
                <a:spcPts val="2700"/>
              </a:lnSpc>
              <a:buNone/>
            </a:pPr>
            <a:r>
              <a:rPr lang="en-US" sz="2150" dirty="0">
                <a:solidFill>
                  <a:srgbClr val="272525"/>
                </a:solidFill>
                <a:latin typeface="Gelasio" pitchFamily="34" charset="0"/>
                <a:ea typeface="Gelasio" pitchFamily="34" charset="-122"/>
                <a:cs typeface="Gelasio" pitchFamily="34" charset="-120"/>
              </a:rPr>
              <a:t>Session tracking Feature:</a:t>
            </a:r>
            <a:endParaRPr lang="en-US" sz="2150" dirty="0"/>
          </a:p>
        </p:txBody>
      </p:sp>
      <p:sp>
        <p:nvSpPr>
          <p:cNvPr id="18" name="Text 16"/>
          <p:cNvSpPr/>
          <p:nvPr/>
        </p:nvSpPr>
        <p:spPr>
          <a:xfrm>
            <a:off x="775930" y="4552950"/>
            <a:ext cx="5319951" cy="709374"/>
          </a:xfrm>
          <a:prstGeom prst="rect">
            <a:avLst/>
          </a:prstGeom>
          <a:noFill/>
          <a:ln/>
        </p:spPr>
        <p:txBody>
          <a:bodyPr wrap="square" lIns="0" tIns="0" rIns="0" bIns="0" rtlCol="0" anchor="t"/>
          <a:lstStyle/>
          <a:p>
            <a:pPr marL="0" indent="0" algn="r">
              <a:lnSpc>
                <a:spcPts val="2750"/>
              </a:lnSpc>
              <a:buNone/>
            </a:pPr>
            <a:r>
              <a:rPr lang="en-US" sz="1700" dirty="0">
                <a:solidFill>
                  <a:srgbClr val="272525"/>
                </a:solidFill>
                <a:latin typeface="Lato" pitchFamily="34" charset="0"/>
                <a:ea typeface="Lato" pitchFamily="34" charset="-122"/>
                <a:cs typeface="Lato" pitchFamily="34" charset="-120"/>
              </a:rPr>
              <a:t>Students can create, edit, view, and delete their sessions to keep track and notes of sessions </a:t>
            </a:r>
            <a:endParaRPr lang="en-US" sz="1700" dirty="0"/>
          </a:p>
        </p:txBody>
      </p:sp>
      <p:sp>
        <p:nvSpPr>
          <p:cNvPr id="19" name="Shape 17"/>
          <p:cNvSpPr/>
          <p:nvPr/>
        </p:nvSpPr>
        <p:spPr>
          <a:xfrm>
            <a:off x="7534096" y="5332809"/>
            <a:ext cx="775930" cy="30480"/>
          </a:xfrm>
          <a:prstGeom prst="roundRect">
            <a:avLst>
              <a:gd name="adj" fmla="val 305487"/>
            </a:avLst>
          </a:prstGeom>
          <a:solidFill>
            <a:srgbClr val="CECEC9"/>
          </a:solidFill>
          <a:ln/>
        </p:spPr>
        <p:txBody>
          <a:bodyPr/>
          <a:lstStyle/>
          <a:p>
            <a:endParaRPr lang="en-IN"/>
          </a:p>
        </p:txBody>
      </p:sp>
      <p:sp>
        <p:nvSpPr>
          <p:cNvPr id="20" name="Shape 18"/>
          <p:cNvSpPr/>
          <p:nvPr/>
        </p:nvSpPr>
        <p:spPr>
          <a:xfrm>
            <a:off x="7065824" y="5098733"/>
            <a:ext cx="498753" cy="498753"/>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21" name="Text 19"/>
          <p:cNvSpPr/>
          <p:nvPr/>
        </p:nvSpPr>
        <p:spPr>
          <a:xfrm>
            <a:off x="7221200" y="5181838"/>
            <a:ext cx="187881" cy="332542"/>
          </a:xfrm>
          <a:prstGeom prst="rect">
            <a:avLst/>
          </a:prstGeom>
          <a:noFill/>
          <a:ln/>
        </p:spPr>
        <p:txBody>
          <a:bodyPr wrap="none" lIns="0" tIns="0" rIns="0" bIns="0" rtlCol="0" anchor="t"/>
          <a:lstStyle/>
          <a:p>
            <a:pPr marL="0" indent="0" algn="ctr">
              <a:lnSpc>
                <a:spcPts val="2600"/>
              </a:lnSpc>
              <a:buNone/>
            </a:pPr>
            <a:r>
              <a:rPr lang="en-US" sz="2600" dirty="0">
                <a:solidFill>
                  <a:srgbClr val="272525"/>
                </a:solidFill>
                <a:latin typeface="Gelasio" pitchFamily="34" charset="0"/>
                <a:ea typeface="Gelasio" pitchFamily="34" charset="-122"/>
                <a:cs typeface="Gelasio" pitchFamily="34" charset="-120"/>
              </a:rPr>
              <a:t>4</a:t>
            </a:r>
            <a:endParaRPr lang="en-US" sz="2600" dirty="0"/>
          </a:p>
        </p:txBody>
      </p:sp>
      <p:sp>
        <p:nvSpPr>
          <p:cNvPr id="22" name="Text 20"/>
          <p:cNvSpPr/>
          <p:nvPr/>
        </p:nvSpPr>
        <p:spPr>
          <a:xfrm>
            <a:off x="8534519" y="5071110"/>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272525"/>
                </a:solidFill>
                <a:latin typeface="Gelasio" pitchFamily="34" charset="0"/>
                <a:ea typeface="Gelasio" pitchFamily="34" charset="-122"/>
                <a:cs typeface="Gelasio" pitchFamily="34" charset="-120"/>
              </a:rPr>
              <a:t>Assignment Feature:</a:t>
            </a:r>
            <a:endParaRPr lang="en-US" sz="2150" dirty="0"/>
          </a:p>
        </p:txBody>
      </p:sp>
      <p:sp>
        <p:nvSpPr>
          <p:cNvPr id="23" name="Text 21"/>
          <p:cNvSpPr/>
          <p:nvPr/>
        </p:nvSpPr>
        <p:spPr>
          <a:xfrm>
            <a:off x="8534519" y="5550575"/>
            <a:ext cx="5319951" cy="709374"/>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Lato" pitchFamily="34" charset="0"/>
                <a:ea typeface="Lato" pitchFamily="34" charset="-122"/>
                <a:cs typeface="Lato" pitchFamily="34" charset="-120"/>
              </a:rPr>
              <a:t>Trainer can assign  assignments to students.Students can view it and submit the assignments.</a:t>
            </a:r>
            <a:endParaRPr lang="en-US" sz="1700" dirty="0"/>
          </a:p>
        </p:txBody>
      </p:sp>
      <p:sp>
        <p:nvSpPr>
          <p:cNvPr id="24" name="Shape 22"/>
          <p:cNvSpPr/>
          <p:nvPr/>
        </p:nvSpPr>
        <p:spPr>
          <a:xfrm>
            <a:off x="6320373" y="6330434"/>
            <a:ext cx="775930" cy="30480"/>
          </a:xfrm>
          <a:prstGeom prst="roundRect">
            <a:avLst>
              <a:gd name="adj" fmla="val 305487"/>
            </a:avLst>
          </a:prstGeom>
          <a:solidFill>
            <a:srgbClr val="CECEC9"/>
          </a:solidFill>
          <a:ln/>
        </p:spPr>
        <p:txBody>
          <a:bodyPr/>
          <a:lstStyle/>
          <a:p>
            <a:endParaRPr lang="en-IN"/>
          </a:p>
        </p:txBody>
      </p:sp>
      <p:sp>
        <p:nvSpPr>
          <p:cNvPr id="25" name="Shape 23"/>
          <p:cNvSpPr/>
          <p:nvPr/>
        </p:nvSpPr>
        <p:spPr>
          <a:xfrm>
            <a:off x="7065824" y="6096357"/>
            <a:ext cx="498753" cy="498753"/>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26" name="Text 24"/>
          <p:cNvSpPr/>
          <p:nvPr/>
        </p:nvSpPr>
        <p:spPr>
          <a:xfrm>
            <a:off x="7227272" y="6179463"/>
            <a:ext cx="175736" cy="332542"/>
          </a:xfrm>
          <a:prstGeom prst="rect">
            <a:avLst/>
          </a:prstGeom>
          <a:noFill/>
          <a:ln/>
        </p:spPr>
        <p:txBody>
          <a:bodyPr wrap="none" lIns="0" tIns="0" rIns="0" bIns="0" rtlCol="0" anchor="t"/>
          <a:lstStyle/>
          <a:p>
            <a:pPr marL="0" indent="0" algn="ctr">
              <a:lnSpc>
                <a:spcPts val="2600"/>
              </a:lnSpc>
              <a:buNone/>
            </a:pPr>
            <a:r>
              <a:rPr lang="en-US" sz="2600" dirty="0">
                <a:solidFill>
                  <a:srgbClr val="272525"/>
                </a:solidFill>
                <a:latin typeface="Gelasio" pitchFamily="34" charset="0"/>
                <a:ea typeface="Gelasio" pitchFamily="34" charset="-122"/>
                <a:cs typeface="Gelasio" pitchFamily="34" charset="-120"/>
              </a:rPr>
              <a:t>5</a:t>
            </a:r>
            <a:endParaRPr lang="en-US" sz="2600" dirty="0"/>
          </a:p>
        </p:txBody>
      </p:sp>
      <p:sp>
        <p:nvSpPr>
          <p:cNvPr id="27" name="Text 25"/>
          <p:cNvSpPr/>
          <p:nvPr/>
        </p:nvSpPr>
        <p:spPr>
          <a:xfrm>
            <a:off x="3324701" y="6068735"/>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272525"/>
                </a:solidFill>
                <a:latin typeface="Gelasio" pitchFamily="34" charset="0"/>
                <a:ea typeface="Gelasio" pitchFamily="34" charset="-122"/>
                <a:cs typeface="Gelasio" pitchFamily="34" charset="-120"/>
              </a:rPr>
              <a:t>Engagement Tools:</a:t>
            </a:r>
            <a:endParaRPr lang="en-US" sz="2150" dirty="0"/>
          </a:p>
        </p:txBody>
      </p:sp>
      <p:sp>
        <p:nvSpPr>
          <p:cNvPr id="28" name="Text 26"/>
          <p:cNvSpPr/>
          <p:nvPr/>
        </p:nvSpPr>
        <p:spPr>
          <a:xfrm>
            <a:off x="775930" y="6548199"/>
            <a:ext cx="5319951" cy="709374"/>
          </a:xfrm>
          <a:prstGeom prst="rect">
            <a:avLst/>
          </a:prstGeom>
          <a:noFill/>
          <a:ln/>
        </p:spPr>
        <p:txBody>
          <a:bodyPr wrap="square" lIns="0" tIns="0" rIns="0" bIns="0" rtlCol="0" anchor="t"/>
          <a:lstStyle/>
          <a:p>
            <a:pPr marL="0" indent="0" algn="r">
              <a:lnSpc>
                <a:spcPts val="2750"/>
              </a:lnSpc>
              <a:buNone/>
            </a:pPr>
            <a:r>
              <a:rPr lang="en-US" sz="1700" dirty="0">
                <a:solidFill>
                  <a:srgbClr val="272525"/>
                </a:solidFill>
                <a:latin typeface="Lato" pitchFamily="34" charset="0"/>
                <a:ea typeface="Lato" pitchFamily="34" charset="-122"/>
                <a:cs typeface="Lato" pitchFamily="34" charset="-120"/>
              </a:rPr>
              <a:t>Streaks and leaderboard features keep students motivated.</a:t>
            </a:r>
            <a:endParaRPr lang="en-US" sz="1700" dirty="0"/>
          </a:p>
        </p:txBody>
      </p:sp>
      <p:sp>
        <p:nvSpPr>
          <p:cNvPr id="29" name="Rectangle 28">
            <a:extLst>
              <a:ext uri="{FF2B5EF4-FFF2-40B4-BE49-F238E27FC236}">
                <a16:creationId xmlns:a16="http://schemas.microsoft.com/office/drawing/2014/main" id="{C13F264D-D65D-49D5-96BE-95F63E467CEE}"/>
              </a:ext>
            </a:extLst>
          </p:cNvPr>
          <p:cNvSpPr/>
          <p:nvPr/>
        </p:nvSpPr>
        <p:spPr>
          <a:xfrm>
            <a:off x="12725400" y="7607300"/>
            <a:ext cx="1905000" cy="60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254906"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Conclusion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Our project tackles key challenges in digital learning: organization, motivation, and engagement. With a strong tech stack and user-focused design, it offers tools like note-taking, assignment management, and session tracking. Features like streaks and leaderboards enhance the learning experience and keep students motivated.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7359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Next Steps</a:t>
            </a:r>
            <a:endParaRPr lang="en-US" sz="4450" dirty="0"/>
          </a:p>
        </p:txBody>
      </p:sp>
      <p:sp>
        <p:nvSpPr>
          <p:cNvPr id="4" name="Text 1"/>
          <p:cNvSpPr/>
          <p:nvPr/>
        </p:nvSpPr>
        <p:spPr>
          <a:xfrm>
            <a:off x="6280190" y="3122533"/>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272525"/>
                </a:solidFill>
                <a:latin typeface="Lato" pitchFamily="34" charset="0"/>
                <a:ea typeface="Lato" pitchFamily="34" charset="-122"/>
                <a:cs typeface="Lato" pitchFamily="34" charset="-120"/>
              </a:rPr>
              <a:t>Collect feedback from students to enhance the app.</a:t>
            </a:r>
            <a:endParaRPr lang="en-US" sz="1750" dirty="0"/>
          </a:p>
        </p:txBody>
      </p:sp>
      <p:sp>
        <p:nvSpPr>
          <p:cNvPr id="5" name="Text 2"/>
          <p:cNvSpPr/>
          <p:nvPr/>
        </p:nvSpPr>
        <p:spPr>
          <a:xfrm>
            <a:off x="6280190" y="3564731"/>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272525"/>
                </a:solidFill>
                <a:latin typeface="Lato" pitchFamily="34" charset="0"/>
                <a:ea typeface="Lato" pitchFamily="34" charset="-122"/>
                <a:cs typeface="Lato" pitchFamily="34" charset="-120"/>
              </a:rPr>
              <a:t>Focus on improving key features like notes, assignments, and streaks.</a:t>
            </a:r>
            <a:endParaRPr lang="en-US" sz="1750" dirty="0"/>
          </a:p>
        </p:txBody>
      </p:sp>
      <p:sp>
        <p:nvSpPr>
          <p:cNvPr id="6" name="Text 3"/>
          <p:cNvSpPr/>
          <p:nvPr/>
        </p:nvSpPr>
        <p:spPr>
          <a:xfrm>
            <a:off x="6280190" y="4006929"/>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dirty="0">
                <a:solidFill>
                  <a:srgbClr val="272525"/>
                </a:solidFill>
                <a:latin typeface="Lato" pitchFamily="34" charset="0"/>
                <a:ea typeface="Lato" pitchFamily="34" charset="-122"/>
                <a:cs typeface="Lato" pitchFamily="34" charset="-120"/>
              </a:rPr>
              <a:t>Integrate free resources and deploy the app on Azure for better accessibility.</a:t>
            </a:r>
            <a:endParaRPr lang="en-US" sz="1750" dirty="0"/>
          </a:p>
        </p:txBody>
      </p:sp>
      <p:sp>
        <p:nvSpPr>
          <p:cNvPr id="7" name="Text 4"/>
          <p:cNvSpPr/>
          <p:nvPr/>
        </p:nvSpPr>
        <p:spPr>
          <a:xfrm>
            <a:off x="6280190" y="4812030"/>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dirty="0">
                <a:solidFill>
                  <a:srgbClr val="272525"/>
                </a:solidFill>
                <a:latin typeface="Lato" pitchFamily="34" charset="0"/>
                <a:ea typeface="Lato" pitchFamily="34" charset="-122"/>
                <a:cs typeface="Lato" pitchFamily="34" charset="-120"/>
              </a:rPr>
              <a:t>Continuously refine the app based on user suggestions to meet their needs effectively.</a:t>
            </a:r>
            <a:endParaRPr lang="en-US" sz="1750" dirty="0"/>
          </a:p>
        </p:txBody>
      </p:sp>
      <p:sp>
        <p:nvSpPr>
          <p:cNvPr id="8" name="Text 5"/>
          <p:cNvSpPr/>
          <p:nvPr/>
        </p:nvSpPr>
        <p:spPr>
          <a:xfrm>
            <a:off x="6280190" y="5792986"/>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9" name="Rectangle 8">
            <a:extLst>
              <a:ext uri="{FF2B5EF4-FFF2-40B4-BE49-F238E27FC236}">
                <a16:creationId xmlns:a16="http://schemas.microsoft.com/office/drawing/2014/main" id="{6CA4EBDF-59BF-AB82-7DF6-67AC75F8DBDE}"/>
              </a:ext>
            </a:extLst>
          </p:cNvPr>
          <p:cNvSpPr/>
          <p:nvPr/>
        </p:nvSpPr>
        <p:spPr>
          <a:xfrm>
            <a:off x="12725400" y="7607300"/>
            <a:ext cx="1905000" cy="60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588</Words>
  <Application>Microsoft Office PowerPoint</Application>
  <PresentationFormat>Custom</PresentationFormat>
  <Paragraphs>71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Lato</vt:lpstr>
      <vt:lpstr>Calibri</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Swethaa Shanmugam Prabu(UST,IN)</cp:lastModifiedBy>
  <cp:revision>7</cp:revision>
  <dcterms:created xsi:type="dcterms:W3CDTF">2024-11-19T09:48:15Z</dcterms:created>
  <dcterms:modified xsi:type="dcterms:W3CDTF">2024-11-20T12:31:33Z</dcterms:modified>
</cp:coreProperties>
</file>